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874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09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Sales Analysis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640"/>
            <a:ext cx="72280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End-to-End Data Analytics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Sneha Aggarwal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306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790140" y="43557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C5236B-6D3B-6B8B-4602-2D41E596BED4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1462" y="75854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Setting the Stage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46760" y="1305282"/>
            <a:ext cx="13136880" cy="1840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Data Challenges to Strategic Insights</a:t>
            </a:r>
            <a:endParaRPr lang="en-US" sz="5750" dirty="0"/>
          </a:p>
        </p:txBody>
      </p:sp>
      <p:sp>
        <p:nvSpPr>
          <p:cNvPr id="4" name="Text 2"/>
          <p:cNvSpPr/>
          <p:nvPr/>
        </p:nvSpPr>
        <p:spPr>
          <a:xfrm>
            <a:off x="746760" y="3678912"/>
            <a:ext cx="3200876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Problem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46760" y="4292322"/>
            <a:ext cx="6308169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Businesses often struggle to analyze large volumes of sales data manually.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6760" y="5049679"/>
            <a:ext cx="6308169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becomes difficult to identify which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regions, categories, and customers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drive the most profit.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6760" y="5807035"/>
            <a:ext cx="6308169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discounts sometimes reduce profitability, but without proper analysis, businesses cannot spot these patterns.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3091" y="3678912"/>
            <a:ext cx="3200876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Objective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583091" y="4292322"/>
            <a:ext cx="6308169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transform </a:t>
            </a:r>
            <a:r>
              <a:rPr lang="en-US" sz="16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Superstore Sales Data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actionable insights using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3091" y="5049679"/>
            <a:ext cx="63081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an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that: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3091" y="5465683"/>
            <a:ext cx="63081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Visualizes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sales, profit, and order metrics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3091" y="5881688"/>
            <a:ext cx="63081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Highlights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and regional performance trends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3091" y="6297692"/>
            <a:ext cx="63081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the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 of discounts on profit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3091" y="6713696"/>
            <a:ext cx="6308169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Empowers managers to make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strategic decisions</a:t>
            </a:r>
            <a:endParaRPr lang="en-US" sz="16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DDF84E-F679-2097-C74E-84AAE8C88475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9119" y="451366"/>
            <a:ext cx="20520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74477" y="872014"/>
            <a:ext cx="8491657" cy="707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Understanding Our Data &amp; Tools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7" y="2010847"/>
            <a:ext cx="6540460" cy="65404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3083" y="1990249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Superstore Dataset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23083" y="246209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provides detailed sales transactions for a fictional retail store.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3083" y="287238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Size: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~10,000+ rows, 20+ columns.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23083" y="319242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Fields: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3083" y="351246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Details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Order ID, Order Date, Ship Mode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23083" y="383250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Info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Customer ID, Segment, Region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23083" y="415254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Metrics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Sales, Profit, Quantity, Discount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3083" y="4472583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Info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Category, Sub-Category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23083" y="4899303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Tools Utilized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23083" y="5371148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for quick data review &amp; preprocessing (removing duplicates, formatting).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23083" y="5691188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for: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23083" y="6011228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modeling &amp; cleaning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23083" y="6331268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KPIs (Sales, Profit, Orders)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523083" y="6651307"/>
            <a:ext cx="65404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 &amp; visualizations</a:t>
            </a:r>
            <a:endParaRPr lang="en-US" sz="1250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E13A2851-9CCE-331E-5858-6225729D8853}"/>
              </a:ext>
            </a:extLst>
          </p:cNvPr>
          <p:cNvSpPr/>
          <p:nvPr/>
        </p:nvSpPr>
        <p:spPr>
          <a:xfrm>
            <a:off x="12745844" y="7649737"/>
            <a:ext cx="1884556" cy="57986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0402" y="548045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Refining the Raw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6992" y="1058228"/>
            <a:ext cx="9038153" cy="858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 &amp; Preparation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696992" y="2215753"/>
            <a:ext cx="132364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analysis, ensuring clean and consistent data was essential to build a reliable dashboard.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3057049"/>
            <a:ext cx="6518672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6064" y="3853577"/>
            <a:ext cx="40536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Duplicate &amp; Missing Value Removal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96064" y="4284107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and removed duplicate rows; handled missing records for consistency.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36" y="2758321"/>
            <a:ext cx="6518672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13809" y="3554849"/>
            <a:ext cx="304490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Type Transformation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613809" y="3985379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Converted </a:t>
            </a:r>
            <a:r>
              <a:rPr lang="en-US" sz="15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Date</a:t>
            </a: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proper date format and ensured </a:t>
            </a:r>
            <a:r>
              <a:rPr lang="en-US" sz="15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Sales/Profit/Discount</a:t>
            </a: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were numeric.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5618202"/>
            <a:ext cx="6518672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6064" y="6414730"/>
            <a:ext cx="313289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Modeling in Power BI: 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896064" y="6845260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relationships between </a:t>
            </a:r>
            <a:r>
              <a:rPr lang="en-US" sz="15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Orders, Customers, and Products</a:t>
            </a: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seamless reporting.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36" y="5319474"/>
            <a:ext cx="6518672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13809" y="6116003"/>
            <a:ext cx="277308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Format Standardization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613809" y="6546533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 names, categories, and values to avoid inconsistencies.</a:t>
            </a:r>
            <a:endParaRPr lang="en-US" sz="15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4EC4C8-268B-BAA3-8251-9A2E9BD8A173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3280" y="958334"/>
            <a:ext cx="214383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Bringing Data to Life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600194" y="1397794"/>
            <a:ext cx="8276273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Visualizations in Power BI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600194" y="2394585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diverse set of charts were created to explore different facets of the Superstore data, offering immediate visual understanding.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4" y="2974062"/>
            <a:ext cx="2573179" cy="257317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153" y="2974062"/>
            <a:ext cx="2573179" cy="257317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492" y="2974062"/>
            <a:ext cx="2573298" cy="257329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949" y="2974062"/>
            <a:ext cx="2573179" cy="257317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9288" y="2974062"/>
            <a:ext cx="2573298" cy="257329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00194" y="5659636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by Region →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Clustered Bar Chart (West leads, South lags)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600194" y="5993963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Trend over Time →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Line &amp; Clustered Column Chart (steady growth, seasonal spikes)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00194" y="6328291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by Category &amp; Sub-Category →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Tree Map (Technology most profitable, Furniture lags)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00194" y="666261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vs. Profit →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Scatter Plot (higher discounts → lower profit in Furniture)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600194" y="6996946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KPIs →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Cards displaying </a:t>
            </a:r>
            <a:r>
              <a:rPr lang="en-US" sz="13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Sales, Total Orders, and Total Profit</a:t>
            </a:r>
            <a:endParaRPr lang="en-US" sz="13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579514-0EA7-C17A-FF4D-3BF584582B42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3" y="516017"/>
            <a:ext cx="181689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Full Picture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08635" y="888325"/>
            <a:ext cx="6526411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Sales Dashboard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508635" y="1878449"/>
            <a:ext cx="226706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Filters &amp; Slicers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08635" y="2250758"/>
            <a:ext cx="4254698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drill down by </a:t>
            </a:r>
            <a:r>
              <a:rPr lang="en-US" sz="110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region, time period, or category</a:t>
            </a: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uncover deeper insights.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25522" y="1878449"/>
            <a:ext cx="205120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Clear KPI &amp; Chart Layout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25522" y="2250758"/>
            <a:ext cx="4254698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Performance Indicators (</a:t>
            </a:r>
            <a:r>
              <a:rPr lang="en-US" sz="110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Sales, Profit, Orders</a:t>
            </a: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are displayed alongside intuitive visuals for quick decision-making.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9742408" y="1878449"/>
            <a:ext cx="250840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Manager-Friendly Navigation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742408" y="2250758"/>
            <a:ext cx="439435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simplicity, allowing managers to explore trends and answers without technical expertise.</a:t>
            </a:r>
            <a:endParaRPr lang="en-US" sz="1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3010019"/>
            <a:ext cx="8301276" cy="47035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3EF1BAF-149D-3F59-E6CA-E9EE162E18E7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648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Unveiling the Story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30035"/>
            <a:ext cx="1171848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Sales Insights from the Data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5484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dashboard quickly highlighted several critical trends and patterns: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66467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3166467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D2600F"/>
          </a:solidFill>
          <a:ln/>
        </p:spPr>
      </p:sp>
      <p:sp>
        <p:nvSpPr>
          <p:cNvPr id="7" name="Text 5"/>
          <p:cNvSpPr/>
          <p:nvPr/>
        </p:nvSpPr>
        <p:spPr>
          <a:xfrm>
            <a:off x="1112044" y="3423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Regional Disparities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12044" y="3914180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West region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consistently led in sales, while the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South region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showed the lowest performance, indicating untapped potential.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166467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28548" y="3166467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7746802" y="3423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Category Profitability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46802" y="3914180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emerged as the most profitable category. Conversely,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Furniture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consistently delivered the lowest profit margins.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86995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486995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1112044" y="574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Seasonal Sales Peaks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12044" y="6234708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clear sales spike was observed in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December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suggesting strong seasonal buying patterns or successful year-end promotions.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486995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428548" y="5486995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D2600F"/>
          </a:solidFill>
          <a:ln/>
        </p:spPr>
      </p:sp>
      <p:sp>
        <p:nvSpPr>
          <p:cNvPr id="19" name="Text 17"/>
          <p:cNvSpPr/>
          <p:nvPr/>
        </p:nvSpPr>
        <p:spPr>
          <a:xfrm>
            <a:off x="7746802" y="5744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746802" y="6234708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revealed that aggressive discounts within the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Furniture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category directly correlated with significant profit erosion.</a:t>
            </a:r>
            <a:endParaRPr lang="en-US" sz="17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1444E7-FBF4-602E-5E06-180CF3E29407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141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Actionable Strategies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22834"/>
            <a:ext cx="1035462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Recommendations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041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these insights, we can formulate targeted strategies to optimize sales and profitability: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659267"/>
            <a:ext cx="13042821" cy="3428524"/>
          </a:xfrm>
          <a:prstGeom prst="roundRect">
            <a:avLst>
              <a:gd name="adj" fmla="val 277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38937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042529"/>
            <a:ext cx="306110" cy="38266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4800957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 Technology Category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Focus marketing &amp; cross-selling efforts on Technology, the most  profitable segment.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560605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Rationalize Furniture Discounts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Limit deep discounts, adopt bundled offers to protect margins.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6048256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Strengthen South Region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Launch targeted campaigns and distribution expansion to unlock growth potential.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490454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Seasonal Demand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Prepare inventory &amp; promotions ahead of Nov–Dec peak sales.</a:t>
            </a:r>
            <a:endParaRPr lang="en-US" sz="17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ED5444-413C-6B69-7F34-FB60D5B4291A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7514" y="995124"/>
            <a:ext cx="2975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Beyond the Dashboard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76268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Scope for Advanced Analytics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8728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lays a strong foundation, but there's always more to explore with data: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83108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8F0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80060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44909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4661059"/>
            <a:ext cx="272177" cy="3401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1084" y="5398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588847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future sales &amp; demand → helps in proactive inventory &amp; revenue planning.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483108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8F0"/>
          </a:solidFill>
          <a:ln/>
        </p:spPr>
      </p:sp>
      <p:sp>
        <p:nvSpPr>
          <p:cNvPr id="12" name="Shape 9"/>
          <p:cNvSpPr/>
          <p:nvPr/>
        </p:nvSpPr>
        <p:spPr>
          <a:xfrm>
            <a:off x="5216962" y="480060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3" name="Shape 10"/>
          <p:cNvSpPr/>
          <p:nvPr/>
        </p:nvSpPr>
        <p:spPr>
          <a:xfrm>
            <a:off x="6974860" y="44909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4661059"/>
            <a:ext cx="272177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74256" y="5398056"/>
            <a:ext cx="3238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474256" y="588847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ML to group customers → enables targeted marketing &amp; personalized offers.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483108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8F0"/>
          </a:solidFill>
          <a:ln/>
        </p:spPr>
      </p:sp>
      <p:sp>
        <p:nvSpPr>
          <p:cNvPr id="18" name="Shape 14"/>
          <p:cNvSpPr/>
          <p:nvPr/>
        </p:nvSpPr>
        <p:spPr>
          <a:xfrm>
            <a:off x="9640133" y="480060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98032" y="44909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4661059"/>
            <a:ext cx="272177" cy="34016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7427" y="5398056"/>
            <a:ext cx="3588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Data Integration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97427" y="588847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data connection → instant monitoring &amp; faster business decisions.</a:t>
            </a:r>
            <a:endParaRPr lang="en-US" sz="17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0D3918-D196-ADFA-2D96-2600687ED92D}"/>
              </a:ext>
            </a:extLst>
          </p:cNvPr>
          <p:cNvSpPr/>
          <p:nvPr/>
        </p:nvSpPr>
        <p:spPr>
          <a:xfrm>
            <a:off x="12656635" y="7683189"/>
            <a:ext cx="1973765" cy="4683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765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Bitter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SNEHA</dc:creator>
  <cp:lastModifiedBy>Sneha Aggarwal</cp:lastModifiedBy>
  <cp:revision>2</cp:revision>
  <dcterms:created xsi:type="dcterms:W3CDTF">2025-08-24T07:06:11Z</dcterms:created>
  <dcterms:modified xsi:type="dcterms:W3CDTF">2025-08-24T07:18:03Z</dcterms:modified>
</cp:coreProperties>
</file>